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e3e02cf2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e3e02cf2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e3e02cf2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e3e02cf2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3e02cf2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3e02cf2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e3e02cf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e3e02cf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3e02cf2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e3e02cf2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e3e02cf2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e3e02cf2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e3e02cf2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e3e02cf2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e3e02cf2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e3e02cf2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e3e02cf2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e3e02cf2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e3e02cf2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e3e02cf2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3e02cf2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3e02cf2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e3e02cf2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e3e02cf2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e3e02cf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e3e02cf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a110fc0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a110fc0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a110fc0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a110fc0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e3e02cf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e3e02cf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a110fc31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a110fc31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e3e02cf2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e3e02cf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e3e02cf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e3e02cf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e3e02cf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e3e02cf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e3e02cf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e3e02cf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e3e02cf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e3e02cf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e3e02cf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e3e02cf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code/kmalit/bank-customer-churn-prediction/input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644275" y="123575"/>
            <a:ext cx="6948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“Bank Customer Churn Prediction”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Using Explainable AI</a:t>
            </a:r>
            <a:endParaRPr sz="33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83300" y="2642375"/>
            <a:ext cx="31722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DBA5102 | Group 21: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Kaushik Asok (A0262739U)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Manan Lohia (A0262838U)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Muthukumaran Samiayyan (A0027474A)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Pragati Sangal (A0262745Y)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Prasanna Govindarajan (A0262732H)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400" y="1584875"/>
            <a:ext cx="4782825" cy="30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727800" y="6324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727800" y="1290600"/>
            <a:ext cx="80949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Geography Distribution: </a:t>
            </a:r>
            <a:r>
              <a:rPr lang="en" sz="1500"/>
              <a:t>While France has highest number of customers, a significantly higher attrition rate is witnessed in Germany. This is possibly on account of service </a:t>
            </a:r>
            <a:r>
              <a:rPr lang="en" sz="1500"/>
              <a:t>issues or varied market conditions in Germany.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0" y="2450577"/>
            <a:ext cx="3824774" cy="226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525" y="2450575"/>
            <a:ext cx="4515774" cy="22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727800" y="567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793625" y="1406500"/>
            <a:ext cx="81399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Demographics Distribution: </a:t>
            </a:r>
            <a:r>
              <a:rPr lang="en" sz="1500"/>
              <a:t>Females have higher attrition rate as compared to males.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 possible hypothesis for this could be that other banks are offering better services / preferential rates targeted at female customers, causing the bank’s female customers to move to a different bank</a:t>
            </a:r>
            <a:endParaRPr sz="15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27" y="2650900"/>
            <a:ext cx="5078576" cy="24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711725" y="585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Methodology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29" name="Google Shape;229;p28"/>
          <p:cNvSpPr txBox="1"/>
          <p:nvPr/>
        </p:nvSpPr>
        <p:spPr>
          <a:xfrm>
            <a:off x="711725" y="1501700"/>
            <a:ext cx="2585700" cy="6156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Pre-processing &amp; Feature Engineering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3570350" y="1609400"/>
            <a:ext cx="2321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Train-Test Split and SMOTE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6040100" y="1444613"/>
            <a:ext cx="2585700" cy="6156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Building &amp; Evaluation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984650" y="2888550"/>
            <a:ext cx="25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5686300" y="127327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4491250" y="3936825"/>
            <a:ext cx="223500" cy="15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3906313" y="2347175"/>
            <a:ext cx="1649400" cy="17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3948013" y="2384200"/>
            <a:ext cx="1607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Set (80%)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(SMOTE to address class imbalance)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Set (20%)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4594388" y="3407350"/>
            <a:ext cx="279300" cy="29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3316600" y="3041675"/>
            <a:ext cx="48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6246175" y="2347175"/>
            <a:ext cx="2302500" cy="17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6293600" y="2540050"/>
            <a:ext cx="221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SVM with RBF Kernel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Forest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XGBoost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Gradient Boosting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562638" y="3041675"/>
            <a:ext cx="600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711725" y="2327650"/>
            <a:ext cx="2498100" cy="21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532375" y="2347175"/>
            <a:ext cx="2683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Drop irrelevant columns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Replace 0 with -1 for ‘IsActiveMember’ &amp; “HasCrCard’ fields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Create ratio features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➢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Balance/Salary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➢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Credit Score/given age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➢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Num Products/Salary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One-hot encoding for categorical variables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Standard Scalar for continuous variables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7800" y="60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Model Results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25" y="1447650"/>
            <a:ext cx="4247126" cy="24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4839325" y="2035800"/>
            <a:ext cx="3523200" cy="664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727800" y="1516975"/>
            <a:ext cx="3720000" cy="26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Evaluation Metrics - </a:t>
            </a:r>
            <a:r>
              <a:rPr lang="en"/>
              <a:t>highest </a:t>
            </a:r>
            <a:r>
              <a:rPr b="1" lang="en"/>
              <a:t>Recall </a:t>
            </a:r>
            <a:r>
              <a:rPr lang="en"/>
              <a:t>of the `Exited` class as we do not wish the model to miss out on potential churn.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Best Model: Logistic Regression (0.70)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Best Selected Model:  “</a:t>
            </a:r>
            <a:r>
              <a:rPr b="1" lang="en"/>
              <a:t>Random Forest Model” </a:t>
            </a:r>
            <a:r>
              <a:rPr lang="en"/>
              <a:t>having Recall (0.68) close to logistic regression with significant lower False Positives (242)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727800" y="6661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50" y="1630325"/>
            <a:ext cx="8182052" cy="29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727800" y="655775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Shap Explainer</a:t>
            </a:r>
            <a:endParaRPr sz="1200"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25" y="2008775"/>
            <a:ext cx="3253800" cy="29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975" y="1894375"/>
            <a:ext cx="3441777" cy="304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944550" y="1434875"/>
            <a:ext cx="31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“Global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Explanation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727800" y="645425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Shap Explainer</a:t>
            </a:r>
            <a:endParaRPr sz="1200"/>
          </a:p>
        </p:txBody>
      </p:sp>
      <p:sp>
        <p:nvSpPr>
          <p:cNvPr id="271" name="Google Shape;271;p32"/>
          <p:cNvSpPr txBox="1"/>
          <p:nvPr>
            <p:ph idx="2" type="body"/>
          </p:nvPr>
        </p:nvSpPr>
        <p:spPr>
          <a:xfrm>
            <a:off x="4621200" y="1447575"/>
            <a:ext cx="43779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5 features impacting model prediction</a:t>
            </a:r>
            <a:endParaRPr b="1"/>
          </a:p>
          <a:p>
            <a:pPr indent="-311150" lvl="0" marL="457200" rtl="0" algn="just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Older customers are more likely to churn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Customers with more products are less likely to churn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Male customers have lower chance of exit compared to female customers.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Active members with higher engagement are less likely to churn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Younger customers with higher credit scores are less likely to churn, possibly due to more product offerings from the bank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00" y="1447575"/>
            <a:ext cx="3066950" cy="26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727800" y="4328700"/>
            <a:ext cx="61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 bars -&gt; Positive correlation, Blue bars -&gt; Negative correlation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727800" y="624725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Shap Explainer</a:t>
            </a:r>
            <a:endParaRPr sz="1200"/>
          </a:p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1200" y="2165201"/>
            <a:ext cx="3774300" cy="20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Shap example of customer ‘Exited’ = 0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Waterfall Model: “Local </a:t>
            </a:r>
            <a:r>
              <a:rPr lang="en"/>
              <a:t>Explanation</a:t>
            </a:r>
            <a:r>
              <a:rPr lang="en"/>
              <a:t>”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Shows  the contribution of each feature </a:t>
            </a:r>
            <a:r>
              <a:rPr lang="en"/>
              <a:t>to model output for each </a:t>
            </a:r>
            <a:r>
              <a:rPr lang="en"/>
              <a:t>single data point 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Model Output = 0.332, shifted from the default 0.5 due to the effect of individual features as shown in the plot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752" y="2011075"/>
            <a:ext cx="3228922" cy="22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00" y="1384237"/>
            <a:ext cx="8096277" cy="6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727800" y="1329525"/>
            <a:ext cx="37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925" y="4221900"/>
            <a:ext cx="5462774" cy="78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727800" y="676475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LIME </a:t>
            </a:r>
            <a:r>
              <a:rPr lang="en" sz="2500"/>
              <a:t>Explainer</a:t>
            </a:r>
            <a:endParaRPr sz="1200"/>
          </a:p>
        </p:txBody>
      </p:sp>
      <p:sp>
        <p:nvSpPr>
          <p:cNvPr id="289" name="Google Shape;289;p34"/>
          <p:cNvSpPr txBox="1"/>
          <p:nvPr>
            <p:ph idx="2" type="body"/>
          </p:nvPr>
        </p:nvSpPr>
        <p:spPr>
          <a:xfrm>
            <a:off x="804100" y="1429975"/>
            <a:ext cx="48603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LIME Example: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300"/>
              <a:t>Customer (15766649) with ‘Exited’ = 0</a:t>
            </a:r>
            <a:endParaRPr sz="1300"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325" y="2038150"/>
            <a:ext cx="5513150" cy="26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1039800" y="3071425"/>
            <a:ext cx="3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792000" y="562625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Shap Explainer</a:t>
            </a:r>
            <a:endParaRPr sz="1200"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975" y="2163125"/>
            <a:ext cx="3588900" cy="2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4891500" y="2160000"/>
            <a:ext cx="35889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Shap example for customer ‘Exited’ = 1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Model Output = 0.501, </a:t>
            </a:r>
            <a:r>
              <a:rPr lang="en"/>
              <a:t>shifted from the default 0.5 due to the effect of individual features as shown in the plot</a:t>
            </a: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1448938"/>
            <a:ext cx="7952874" cy="5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00" y="4288475"/>
            <a:ext cx="5910951" cy="7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14537" t="0"/>
          <a:stretch/>
        </p:blipFill>
        <p:spPr>
          <a:xfrm>
            <a:off x="783325" y="722325"/>
            <a:ext cx="7595851" cy="39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727800" y="614400"/>
            <a:ext cx="7688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Interpretability: </a:t>
            </a:r>
            <a:r>
              <a:rPr lang="en" sz="2500"/>
              <a:t>LIME </a:t>
            </a:r>
            <a:r>
              <a:rPr lang="en" sz="2500"/>
              <a:t>Explainer</a:t>
            </a:r>
            <a:endParaRPr sz="1200"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350" y="2096900"/>
            <a:ext cx="6081275" cy="2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727800" y="1481900"/>
            <a:ext cx="479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LIME Example: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➢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Customer (15656683) with ‘Exited’ = 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956375" y="2674925"/>
            <a:ext cx="34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727800" y="61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Business Improvements</a:t>
            </a:r>
            <a:endParaRPr/>
          </a:p>
        </p:txBody>
      </p:sp>
      <p:sp>
        <p:nvSpPr>
          <p:cNvPr id="314" name="Google Shape;314;p37"/>
          <p:cNvSpPr txBox="1"/>
          <p:nvPr>
            <p:ph idx="2" type="body"/>
          </p:nvPr>
        </p:nvSpPr>
        <p:spPr>
          <a:xfrm>
            <a:off x="897775" y="1363200"/>
            <a:ext cx="76188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Age</a:t>
            </a:r>
            <a:r>
              <a:rPr lang="en" sz="1400"/>
              <a:t>: Most important factor affecting churn</a:t>
            </a:r>
            <a:endParaRPr sz="14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Older customer segment show higher exit ratio. 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Possibly on account of higher net worth as customers age, they prefer </a:t>
            </a:r>
            <a:r>
              <a:rPr lang="en" sz="1400"/>
              <a:t>exclusive</a:t>
            </a:r>
            <a:r>
              <a:rPr lang="en" sz="1400"/>
              <a:t> and customized products. 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Bank can look to design customised products targeting older customers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No of products:</a:t>
            </a:r>
            <a:r>
              <a:rPr lang="en" sz="1400"/>
              <a:t> Second most important factor </a:t>
            </a:r>
            <a:endParaRPr sz="1400"/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</a:t>
            </a:r>
            <a:r>
              <a:rPr lang="en" sz="1100"/>
              <a:t>as per SHAP Global explanations as well as the permutation feature importance map)</a:t>
            </a:r>
            <a:endParaRPr sz="11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Banks can target increase in product penetration per customer 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Results in stickiness thereby lower probability of exit.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en" sz="1400"/>
              <a:t>Female customers</a:t>
            </a:r>
            <a:r>
              <a:rPr lang="en" sz="1400"/>
              <a:t> show a higher churn ratio</a:t>
            </a:r>
            <a:endParaRPr sz="14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Incentivise women customers by offering them preferential pricing / targeted products</a:t>
            </a:r>
            <a:endParaRPr sz="1400"/>
          </a:p>
          <a:p>
            <a:pPr indent="0" lvl="0" marL="9144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727800" y="605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Model Usage</a:t>
            </a:r>
            <a:endParaRPr/>
          </a:p>
        </p:txBody>
      </p:sp>
      <p:sp>
        <p:nvSpPr>
          <p:cNvPr id="320" name="Google Shape;320;p38"/>
          <p:cNvSpPr txBox="1"/>
          <p:nvPr>
            <p:ph idx="2" type="body"/>
          </p:nvPr>
        </p:nvSpPr>
        <p:spPr>
          <a:xfrm>
            <a:off x="762600" y="1377275"/>
            <a:ext cx="76188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While global explanations provide information about overarching trends, and direct organizational strategies for improvement, local explanations can aid in a more </a:t>
            </a:r>
            <a:r>
              <a:rPr lang="en" sz="1500"/>
              <a:t>targeted</a:t>
            </a:r>
            <a:r>
              <a:rPr lang="en" sz="1500"/>
              <a:t> execution of said strategies.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Relationship Manager can refer dashboard or report to identify the risk of churn (local explanations of individual customer) 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Probability of retention can be increased by identifying the underlying factors for potential exit.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Alert system can be set up wherein model predicts the risk of exit of customer when probability of exit exceeds certain threshold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Local explanations can also explain how to approach the situation based on the most important factors contributing to risk of individual customer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727800" y="630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Further Exploration</a:t>
            </a:r>
            <a:endParaRPr/>
          </a:p>
        </p:txBody>
      </p:sp>
      <p:sp>
        <p:nvSpPr>
          <p:cNvPr id="326" name="Google Shape;326;p39"/>
          <p:cNvSpPr txBox="1"/>
          <p:nvPr>
            <p:ph idx="2" type="body"/>
          </p:nvPr>
        </p:nvSpPr>
        <p:spPr>
          <a:xfrm>
            <a:off x="891275" y="1536000"/>
            <a:ext cx="7618800" cy="25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Amongst the three </a:t>
            </a:r>
            <a:r>
              <a:rPr lang="en" sz="1500"/>
              <a:t>geographies in the dataset</a:t>
            </a:r>
            <a:r>
              <a:rPr lang="en" sz="1500"/>
              <a:t>, </a:t>
            </a:r>
            <a:r>
              <a:rPr lang="en" sz="1500"/>
              <a:t>Germany shows the highest rate of churn, which offers a challenging problem for the bank.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MLI</a:t>
            </a:r>
            <a:r>
              <a:rPr lang="en" sz="1500"/>
              <a:t>/XAI can be used for a better understanding of segment specific issues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For example, churn within German customers </a:t>
            </a:r>
            <a:r>
              <a:rPr lang="en" sz="1500"/>
              <a:t>can be explained using XAI models</a:t>
            </a:r>
            <a:r>
              <a:rPr lang="en" sz="1500"/>
              <a:t> and major reasons for churn can be identified.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Turnaround strategy can be developed based on these inputs and specific issues in the segment can be addressed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A similar approach can also be used to improve bank performance with the female segment</a:t>
            </a:r>
            <a:endParaRPr sz="15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ctrTitle"/>
          </p:nvPr>
        </p:nvSpPr>
        <p:spPr>
          <a:xfrm>
            <a:off x="729450" y="1322450"/>
            <a:ext cx="66549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Thank you!</a:t>
            </a:r>
            <a:endParaRPr sz="5300"/>
          </a:p>
        </p:txBody>
      </p:sp>
      <p:sp>
        <p:nvSpPr>
          <p:cNvPr id="332" name="Google Shape;332;p40"/>
          <p:cNvSpPr txBox="1"/>
          <p:nvPr>
            <p:ph idx="1" type="subTitle"/>
          </p:nvPr>
        </p:nvSpPr>
        <p:spPr>
          <a:xfrm>
            <a:off x="729600" y="2921750"/>
            <a:ext cx="3787800" cy="1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7800" y="6046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idx="4294967295" type="subTitle"/>
          </p:nvPr>
        </p:nvSpPr>
        <p:spPr>
          <a:xfrm>
            <a:off x="727800" y="1420925"/>
            <a:ext cx="64734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Background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Statement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Objective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Exploratory Data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Methodology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Results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Interpretability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671875" y="597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 sz="2500"/>
              <a:t>“Why do Bank need customers?”</a:t>
            </a:r>
            <a:endParaRPr sz="25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375" y="1651300"/>
            <a:ext cx="3158975" cy="23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940175" y="1842550"/>
            <a:ext cx="306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350" y="1651300"/>
            <a:ext cx="810700" cy="6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375" y="2562765"/>
            <a:ext cx="810700" cy="5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325" y="3369925"/>
            <a:ext cx="822728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718150" y="3231325"/>
            <a:ext cx="373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Bank’s reputation and reliability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18150" y="2396650"/>
            <a:ext cx="383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Customer Deposits and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Asset - Liability Management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718150" y="1839175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Primary source of Revenue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727800" y="618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Problem Statement: “</a:t>
            </a:r>
            <a:r>
              <a:rPr lang="en" sz="2700"/>
              <a:t>Customer Attrition”</a:t>
            </a:r>
            <a:endParaRPr sz="27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1431775"/>
            <a:ext cx="2591176" cy="23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593575" y="1742438"/>
            <a:ext cx="2656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❖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High Customer Churn Rate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❖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Difficulty in Predicting Churn Behavior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❖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Inability to Identify At-Risk Customers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6015275" y="1770913"/>
            <a:ext cx="2656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❖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Inefficient Use of Resources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❖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Lack of Proactive Retention Strategies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727800" y="5379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Project Objective</a:t>
            </a:r>
            <a:endParaRPr sz="31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727800" y="1574075"/>
            <a:ext cx="74238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6" name="Google Shape;176;p22"/>
          <p:cNvSpPr/>
          <p:nvPr/>
        </p:nvSpPr>
        <p:spPr>
          <a:xfrm>
            <a:off x="829275" y="1668150"/>
            <a:ext cx="335400" cy="335400"/>
          </a:xfrm>
          <a:prstGeom prst="ellipse">
            <a:avLst/>
          </a:prstGeom>
          <a:solidFill>
            <a:srgbClr val="178D7D">
              <a:alpha val="680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829275" y="2169725"/>
            <a:ext cx="335400" cy="335400"/>
          </a:xfrm>
          <a:prstGeom prst="ellipse">
            <a:avLst/>
          </a:prstGeom>
          <a:solidFill>
            <a:srgbClr val="178D7D">
              <a:alpha val="680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829275" y="2625650"/>
            <a:ext cx="335400" cy="335400"/>
          </a:xfrm>
          <a:prstGeom prst="ellipse">
            <a:avLst/>
          </a:prstGeom>
          <a:solidFill>
            <a:srgbClr val="178D7D">
              <a:alpha val="680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1164675" y="1626338"/>
            <a:ext cx="736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Build a machine learning model to predict churn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64675" y="2126000"/>
            <a:ext cx="72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 Explainable AI techniques to identify the underlying factors for the predictions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793700" y="3237975"/>
            <a:ext cx="73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857175" y="1603350"/>
            <a:ext cx="279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857175" y="2137325"/>
            <a:ext cx="279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857175" y="2595100"/>
            <a:ext cx="279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190725" y="2595100"/>
            <a:ext cx="7361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Develop recommendations and tools focusing on proactive retention strategies, such as improving customer service, reducing fees, or offering targeted incentives to at-risk customers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695250" y="527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722825" y="1330125"/>
            <a:ext cx="8129400" cy="32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Data is obtained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10,000 customer records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14 independent columns including target variable “Exited”.  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Target Variable Exited</a:t>
            </a:r>
            <a:endParaRPr/>
          </a:p>
          <a:p>
            <a:pPr indent="-298450" lvl="2" marL="1371600" rtl="0" algn="just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0: Retained</a:t>
            </a:r>
            <a:endParaRPr/>
          </a:p>
          <a:p>
            <a:pPr indent="-298450" lvl="2" marL="1371600" rtl="0" algn="just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1: Exit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463" y="2873925"/>
            <a:ext cx="7135974" cy="15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27800" y="5961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727800" y="1556225"/>
            <a:ext cx="38427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Imbalanced</a:t>
            </a:r>
            <a:r>
              <a:rPr lang="en"/>
              <a:t> Dataset: 20.4% of customers </a:t>
            </a:r>
            <a:r>
              <a:rPr lang="en"/>
              <a:t>already</a:t>
            </a:r>
            <a:r>
              <a:rPr lang="en"/>
              <a:t> left the bank (2040 customers out of 10,000)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50" y="2463475"/>
            <a:ext cx="3323449" cy="19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1757025"/>
            <a:ext cx="3512626" cy="23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727800" y="6386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Exploratory Data Analysis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727800" y="1284575"/>
            <a:ext cx="78639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Customer Age Distribution: </a:t>
            </a:r>
            <a:r>
              <a:rPr lang="en" sz="1500"/>
              <a:t>The median customer age is around 37 years and the age group follows roughly a normal distribution.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The mean age for exited group is higher than the mean age group for non-exited customers</a:t>
            </a:r>
            <a:endParaRPr sz="1500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825" y="2947200"/>
            <a:ext cx="3649925" cy="18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00" y="2685575"/>
            <a:ext cx="4136276" cy="218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